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87" r:id="rId3"/>
    <p:sldId id="288" r:id="rId4"/>
    <p:sldId id="271" r:id="rId5"/>
    <p:sldId id="274" r:id="rId6"/>
    <p:sldId id="275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8" r:id="rId15"/>
    <p:sldId id="278" r:id="rId16"/>
    <p:sldId id="27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ziano Hannah" userId="100300009A4F0ED4@LIVE.COM" providerId="AD" clId="Web-{4C0A273C-7E8D-42EC-8FDD-060274B08559}"/>
    <pc:docChg chg="modSld">
      <pc:chgData name="Graziano Hannah" userId="100300009A4F0ED4@LIVE.COM" providerId="AD" clId="Web-{4C0A273C-7E8D-42EC-8FDD-060274B08559}" dt="2018-02-08T14:08:58.005" v="2"/>
      <pc:docMkLst>
        <pc:docMk/>
      </pc:docMkLst>
      <pc:sldChg chg="modSp">
        <pc:chgData name="Graziano Hannah" userId="100300009A4F0ED4@LIVE.COM" providerId="AD" clId="Web-{4C0A273C-7E8D-42EC-8FDD-060274B08559}" dt="2018-02-08T14:08:56.083" v="0"/>
        <pc:sldMkLst>
          <pc:docMk/>
          <pc:sldMk cId="1857374996" sldId="256"/>
        </pc:sldMkLst>
        <pc:spChg chg="mod">
          <ac:chgData name="Graziano Hannah" userId="100300009A4F0ED4@LIVE.COM" providerId="AD" clId="Web-{4C0A273C-7E8D-42EC-8FDD-060274B08559}" dt="2018-02-08T14:08:56.083" v="0"/>
          <ac:spMkLst>
            <pc:docMk/>
            <pc:sldMk cId="1857374996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740D9-CAEF-47BF-85F4-9CD18AFC418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224E-7314-46FE-9476-B39ABD59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am I here???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D224E-7314-46FE-9476-B39ABD592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Transition to what those college courses</a:t>
            </a:r>
            <a:r>
              <a:rPr lang="en-US" baseline="0"/>
              <a:t> are </a:t>
            </a:r>
            <a:r>
              <a:rPr lang="en-US" baseline="0">
                <a:sym typeface="Wingdings" panose="05000000000000000000" pitchFamily="2" charset="2"/>
              </a:rPr>
              <a:t>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D224E-7314-46FE-9476-B39ABD5929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students might explore the question of whether national security is more important than a citizen’s right to privacy, or whether genetic engineering is a beneficial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D224E-7314-46FE-9476-B39ABD5929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1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D224E-7314-46FE-9476-B39ABD5929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3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C9D44C-7EED-4174-8427-54829FCB3E36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AFEC0B-25F3-4F80-924A-22601BE9DD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razianoh@pcsb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grazianoh@pcsb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/>
              <a:t>College Course Opportunities for High School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36622"/>
            <a:ext cx="5867400" cy="1524000"/>
          </a:xfrm>
        </p:spPr>
        <p:txBody>
          <a:bodyPr>
            <a:normAutofit lnSpcReduction="10000"/>
          </a:bodyPr>
          <a:lstStyle/>
          <a:p>
            <a:r>
              <a:rPr lang="en-US" sz="3200"/>
              <a:t>Palm Harbor University High School</a:t>
            </a:r>
          </a:p>
          <a:p>
            <a:r>
              <a:rPr lang="en-US" sz="320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85737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6543"/>
            <a:ext cx="7886700" cy="3822491"/>
          </a:xfrm>
        </p:spPr>
        <p:txBody>
          <a:bodyPr>
            <a:normAutofit/>
          </a:bodyPr>
          <a:lstStyle/>
          <a:p>
            <a:r>
              <a:rPr lang="en-US" dirty="0"/>
              <a:t>Students develop and strengthen analytic and inquiry skills, exploring two to four relevant issues chosen by the student and/or teacher.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an inquiry framework, students practice:</a:t>
            </a:r>
          </a:p>
          <a:p>
            <a:pPr lvl="2"/>
            <a:r>
              <a:rPr lang="en-US" sz="1800" i="1" dirty="0">
                <a:solidFill>
                  <a:srgbClr val="FF0000"/>
                </a:solidFill>
              </a:rPr>
              <a:t>reading and analyzing articles </a:t>
            </a:r>
          </a:p>
          <a:p>
            <a:pPr lvl="2"/>
            <a:r>
              <a:rPr lang="en-US" sz="1800" i="1" dirty="0">
                <a:solidFill>
                  <a:srgbClr val="FF0000"/>
                </a:solidFill>
              </a:rPr>
              <a:t>listening to and viewing speeches, broadcasts, and personal accounts  </a:t>
            </a:r>
          </a:p>
          <a:p>
            <a:pPr lvl="2"/>
            <a:r>
              <a:rPr lang="en-US" sz="1800" i="1" dirty="0">
                <a:solidFill>
                  <a:srgbClr val="FF0000"/>
                </a:solidFill>
              </a:rPr>
              <a:t>considering an issue from multiple perspectives, evaluating the strength of an argument, and making logical, fact-based decisions. </a:t>
            </a:r>
          </a:p>
          <a:p>
            <a:pPr lvl="2"/>
            <a:r>
              <a:rPr lang="en-US" sz="1800" i="1" dirty="0">
                <a:solidFill>
                  <a:srgbClr val="FF0000"/>
                </a:solidFill>
              </a:rPr>
              <a:t>questioning, researching, exploring, posing solutions, developing arguments, collaborating, and communicating using various media</a:t>
            </a:r>
          </a:p>
        </p:txBody>
      </p:sp>
    </p:spTree>
    <p:extLst>
      <p:ext uri="{BB962C8B-B14F-4D97-AF65-F5344CB8AC3E}">
        <p14:creationId xmlns:p14="http://schemas.microsoft.com/office/powerpoint/2010/main" val="286468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 Seminar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4" y="2119257"/>
            <a:ext cx="6704102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2 </a:t>
            </a:r>
            <a:r>
              <a:rPr lang="en-US" dirty="0"/>
              <a:t>Performance tasks during course</a:t>
            </a:r>
          </a:p>
          <a:p>
            <a:pPr lvl="3"/>
            <a:r>
              <a:rPr lang="en-US" dirty="0"/>
              <a:t>Team project and presentation</a:t>
            </a:r>
          </a:p>
          <a:p>
            <a:pPr lvl="3"/>
            <a:r>
              <a:rPr lang="en-US" dirty="0"/>
              <a:t>Individual research-based essay and presentation</a:t>
            </a:r>
          </a:p>
          <a:p>
            <a:pPr marL="0" indent="0">
              <a:buNone/>
            </a:pPr>
            <a:r>
              <a:rPr lang="en-US" dirty="0" smtClean="0"/>
              <a:t>        1 </a:t>
            </a:r>
            <a:r>
              <a:rPr lang="en-US" dirty="0"/>
              <a:t>End-of-course exam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All </a:t>
            </a:r>
            <a:r>
              <a:rPr lang="en-US" dirty="0"/>
              <a:t>3 are used to determine final AP </a:t>
            </a:r>
            <a:r>
              <a:rPr lang="en-US" dirty="0" smtClean="0"/>
              <a:t>score (1-5)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7355" y="3783597"/>
            <a:ext cx="5868538" cy="1364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us 5"/>
          <p:cNvSpPr/>
          <p:nvPr/>
        </p:nvSpPr>
        <p:spPr>
          <a:xfrm>
            <a:off x="1187355" y="3302758"/>
            <a:ext cx="395785" cy="3816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63" y="1752600"/>
            <a:ext cx="6965244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Allows students to design, plan, and conduct a yearlong research-based investigation on a topic of individual interest, documenting their process with a portfolio. This allows students to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demonstrate </a:t>
            </a:r>
            <a:r>
              <a:rPr lang="en-US" dirty="0">
                <a:solidFill>
                  <a:srgbClr val="FF0000"/>
                </a:solidFill>
              </a:rPr>
              <a:t>the ability to apply scholarly understanding to real-world problems and issues</a:t>
            </a:r>
            <a:r>
              <a:rPr lang="en-US" dirty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understand </a:t>
            </a:r>
            <a:r>
              <a:rPr lang="en-US" dirty="0">
                <a:solidFill>
                  <a:srgbClr val="FF0000"/>
                </a:solidFill>
              </a:rPr>
              <a:t>research methodology, employ ethical research practices, and access, analyze, and synthesize information to build, present, and defend an argument</a:t>
            </a:r>
          </a:p>
          <a:p>
            <a:r>
              <a:rPr lang="en-US" dirty="0"/>
              <a:t>Students may choose to do one of the following:</a:t>
            </a:r>
          </a:p>
          <a:p>
            <a:pPr lvl="1"/>
            <a:r>
              <a:rPr lang="en-US" dirty="0"/>
              <a:t>Dig deeper into a topic studied in an AP course.</a:t>
            </a:r>
          </a:p>
          <a:p>
            <a:pPr lvl="1"/>
            <a:r>
              <a:rPr lang="en-US" dirty="0"/>
              <a:t>Work across academic areas with an interdisciplinary topic.</a:t>
            </a:r>
          </a:p>
          <a:p>
            <a:pPr lvl="1"/>
            <a:r>
              <a:rPr lang="en-US" dirty="0"/>
              <a:t>Study a new area of interest, perhaps one for further study at the college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9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 Research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academic </a:t>
            </a:r>
            <a:r>
              <a:rPr lang="en-US" dirty="0"/>
              <a:t>paper of 4,000 to 5,000 words and a presentation with an oral defense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components of the through-course performance task are teacher-scored, and the academic paper is validated by the College Board after being scored. </a:t>
            </a:r>
            <a:r>
              <a:rPr lang="en-US" i="1" u="sng" dirty="0"/>
              <a:t>There is no end-of-course exam for AP Research.</a:t>
            </a:r>
          </a:p>
          <a:p>
            <a:pPr marL="0" indent="0">
              <a:buNone/>
            </a:pPr>
            <a:r>
              <a:rPr lang="en-US" dirty="0"/>
              <a:t>Both are used to calculate the final AP score </a:t>
            </a:r>
            <a:r>
              <a:rPr lang="en-US" dirty="0" smtClean="0"/>
              <a:t>(1-5)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63040" y="4889066"/>
            <a:ext cx="5868538" cy="1364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33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Support for Advanced Courses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0070C0"/>
                </a:solidFill>
              </a:rPr>
              <a:t>AVID</a:t>
            </a:r>
            <a:r>
              <a:rPr lang="en-US"/>
              <a:t> </a:t>
            </a:r>
            <a:r>
              <a:rPr lang="en-US" sz="2000" i="1"/>
              <a:t>Advancement Via Individual Determination</a:t>
            </a:r>
          </a:p>
          <a:p>
            <a:r>
              <a:rPr lang="en-US"/>
              <a:t>Every student in this elective is taking advanced coursework and on a college going path.</a:t>
            </a:r>
          </a:p>
          <a:p>
            <a:r>
              <a:rPr lang="en-US"/>
              <a:t>Focus on identifying and gaining acceptance into the college of your choice</a:t>
            </a:r>
          </a:p>
          <a:p>
            <a:r>
              <a:rPr lang="en-US"/>
              <a:t>Twice a week tutorials with college students</a:t>
            </a:r>
          </a:p>
          <a:p>
            <a:r>
              <a:rPr lang="en-US"/>
              <a:t>College field trips to gain familiarity</a:t>
            </a:r>
          </a:p>
          <a:p>
            <a:r>
              <a:rPr lang="en-US"/>
              <a:t>College and scholarship application support</a:t>
            </a:r>
          </a:p>
        </p:txBody>
      </p:sp>
    </p:spTree>
    <p:extLst>
      <p:ext uri="{BB962C8B-B14F-4D97-AF65-F5344CB8AC3E}">
        <p14:creationId xmlns:p14="http://schemas.microsoft.com/office/powerpoint/2010/main" val="200279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FREE for all 11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0" indent="0" algn="ctr">
              <a:buNone/>
            </a:pPr>
            <a:r>
              <a:rPr lang="en-US" dirty="0"/>
              <a:t>Automatically signed up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smtClean="0">
                <a:solidFill>
                  <a:srgbClr val="FF0000"/>
                </a:solidFill>
              </a:rPr>
              <a:t>March </a:t>
            </a:r>
            <a:r>
              <a:rPr lang="en-US" sz="3600" dirty="0" smtClean="0">
                <a:solidFill>
                  <a:srgbClr val="FF0000"/>
                </a:solidFill>
              </a:rPr>
              <a:t>21, 2018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Use SATPractice.org to prepare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Scholarship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grade PSAT score used for National Merit Scholarship Program</a:t>
            </a:r>
          </a:p>
          <a:p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grade PSAT score used for National Hispanic Recognition Program</a:t>
            </a:r>
          </a:p>
          <a:p>
            <a:r>
              <a:rPr lang="en-US"/>
              <a:t>SAT scores (Evidence-based reading and mathematics) used for Florida Bright Futures Scholarship Program</a:t>
            </a:r>
          </a:p>
        </p:txBody>
      </p:sp>
    </p:spTree>
    <p:extLst>
      <p:ext uri="{BB962C8B-B14F-4D97-AF65-F5344CB8AC3E}">
        <p14:creationId xmlns:p14="http://schemas.microsoft.com/office/powerpoint/2010/main" val="300668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Hannah Graziano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grazianoh@pcsb.org</a:t>
            </a:r>
            <a:endParaRPr lang="en-US"/>
          </a:p>
          <a:p>
            <a:pPr marL="0" indent="0" algn="ctr">
              <a:buNone/>
            </a:pPr>
            <a:r>
              <a:rPr lang="en-US"/>
              <a:t>727-588-6044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Hannah Graziano</a:t>
            </a:r>
          </a:p>
          <a:p>
            <a:pPr marL="0" indent="0" algn="ctr">
              <a:buNone/>
            </a:pPr>
            <a:r>
              <a:rPr lang="en-US" sz="4400" dirty="0" smtClean="0"/>
              <a:t>Advanced Studies and Academic Excellence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grazianoh@pcsb.org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727-588-6044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Potential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this mean?</a:t>
            </a:r>
          </a:p>
          <a:p>
            <a:pPr lvl="1"/>
            <a:r>
              <a:rPr lang="en-US" dirty="0"/>
              <a:t>AP Potential is rooted in a long line of research showing moderate to strong correlations between PSAT/NMSQT</a:t>
            </a:r>
            <a:r>
              <a:rPr lang="en-US" baseline="30000" dirty="0"/>
              <a:t>®</a:t>
            </a:r>
            <a:r>
              <a:rPr lang="en-US" dirty="0"/>
              <a:t> scores and AP Exam </a:t>
            </a:r>
            <a:r>
              <a:rPr lang="en-US" dirty="0" smtClean="0"/>
              <a:t>results—help you decide which ones might be right for you</a:t>
            </a:r>
          </a:p>
          <a:p>
            <a:pPr lvl="1"/>
            <a:r>
              <a:rPr lang="en-US" dirty="0"/>
              <a:t>There are many reasons to </a:t>
            </a:r>
            <a:r>
              <a:rPr lang="en-US" dirty="0" smtClean="0"/>
              <a:t>take AP courses</a:t>
            </a:r>
          </a:p>
          <a:p>
            <a:pPr lvl="2"/>
            <a:r>
              <a:rPr lang="en-US" dirty="0" smtClean="0"/>
              <a:t>save </a:t>
            </a:r>
            <a:r>
              <a:rPr lang="en-US" dirty="0"/>
              <a:t>time and money in </a:t>
            </a:r>
            <a:r>
              <a:rPr lang="en-US" dirty="0" smtClean="0"/>
              <a:t>college</a:t>
            </a:r>
          </a:p>
          <a:p>
            <a:pPr lvl="2"/>
            <a:r>
              <a:rPr lang="en-US" dirty="0" smtClean="0"/>
              <a:t>stand </a:t>
            </a:r>
            <a:r>
              <a:rPr lang="en-US" dirty="0"/>
              <a:t>out in the admission </a:t>
            </a:r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earn </a:t>
            </a:r>
            <a:r>
              <a:rPr lang="en-US" dirty="0"/>
              <a:t>academic scholarships and </a:t>
            </a:r>
            <a:r>
              <a:rPr lang="en-US" dirty="0" smtClean="0"/>
              <a:t>awards</a:t>
            </a:r>
          </a:p>
          <a:p>
            <a:pPr lvl="2"/>
            <a:r>
              <a:rPr lang="en-US" dirty="0" smtClean="0"/>
              <a:t>build </a:t>
            </a:r>
            <a:r>
              <a:rPr lang="en-US" dirty="0"/>
              <a:t>skills and habits that will help you succeed in your life after high school.</a:t>
            </a:r>
          </a:p>
        </p:txBody>
      </p:sp>
    </p:spTree>
    <p:extLst>
      <p:ext uri="{BB962C8B-B14F-4D97-AF65-F5344CB8AC3E}">
        <p14:creationId xmlns:p14="http://schemas.microsoft.com/office/powerpoint/2010/main" val="1522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3816" y="2329417"/>
            <a:ext cx="3584450" cy="32273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1468" y="2331106"/>
            <a:ext cx="3276600" cy="322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Comparing Apples to Oranges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59896" y="1586654"/>
            <a:ext cx="4079744" cy="820208"/>
          </a:xfrm>
        </p:spPr>
        <p:txBody>
          <a:bodyPr>
            <a:noAutofit/>
          </a:bodyPr>
          <a:lstStyle/>
          <a:p>
            <a:r>
              <a:rPr lang="en-US" sz="2400"/>
              <a:t>ADVANCED PLACEMENT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10516" y="1585278"/>
            <a:ext cx="3349752" cy="822960"/>
          </a:xfrm>
        </p:spPr>
        <p:txBody>
          <a:bodyPr>
            <a:normAutofit/>
          </a:bodyPr>
          <a:lstStyle/>
          <a:p>
            <a:r>
              <a:rPr lang="en-US" sz="2400"/>
              <a:t>DUAL ENROLLMENT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134620" y="2434465"/>
            <a:ext cx="3227832" cy="315163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HS Grade Point Average (GPA) only</a:t>
            </a:r>
          </a:p>
          <a:p>
            <a:endParaRPr lang="en-US"/>
          </a:p>
          <a:p>
            <a:r>
              <a:rPr lang="en-US"/>
              <a:t>Standardized curriculum- Recognized Nationally</a:t>
            </a:r>
          </a:p>
          <a:p>
            <a:endParaRPr lang="en-US"/>
          </a:p>
          <a:p>
            <a:r>
              <a:rPr lang="en-US"/>
              <a:t>Open access to motivated students (AP Potential)</a:t>
            </a:r>
          </a:p>
          <a:p>
            <a:endParaRPr lang="en-US"/>
          </a:p>
          <a:p>
            <a:r>
              <a:rPr lang="en-US"/>
              <a:t>Only at HS</a:t>
            </a:r>
          </a:p>
          <a:p>
            <a:endParaRPr lang="en-US"/>
          </a:p>
          <a:p>
            <a:r>
              <a:rPr lang="en-US"/>
              <a:t>No cost to student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75048" y="2331106"/>
            <a:ext cx="3584450" cy="322738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HS &amp; College Grade Point Average (GPA)- Risky</a:t>
            </a:r>
          </a:p>
          <a:p>
            <a:endParaRPr lang="en-US"/>
          </a:p>
          <a:p>
            <a:r>
              <a:rPr lang="en-US"/>
              <a:t>Locally defined curriculum-Florida Public Universities</a:t>
            </a:r>
          </a:p>
          <a:p>
            <a:endParaRPr lang="en-US"/>
          </a:p>
          <a:p>
            <a:r>
              <a:rPr lang="en-US"/>
              <a:t>Minimum testing and GPA requirements determine access</a:t>
            </a:r>
          </a:p>
          <a:p>
            <a:endParaRPr lang="en-US"/>
          </a:p>
          <a:p>
            <a:r>
              <a:rPr lang="en-US"/>
              <a:t>At HS or SPC Campus</a:t>
            </a:r>
          </a:p>
          <a:p>
            <a:endParaRPr lang="en-US"/>
          </a:p>
          <a:p>
            <a:r>
              <a:rPr lang="en-US"/>
              <a:t>No cost to student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3839" y="5943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*Courses on transcript for college applications</a:t>
            </a:r>
          </a:p>
        </p:txBody>
      </p:sp>
    </p:spTree>
    <p:extLst>
      <p:ext uri="{BB962C8B-B14F-4D97-AF65-F5344CB8AC3E}">
        <p14:creationId xmlns:p14="http://schemas.microsoft.com/office/powerpoint/2010/main" val="832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817" y="55807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AP Courses offered at PHUHS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98448" y="1760561"/>
            <a:ext cx="3200400" cy="43399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Science</a:t>
            </a:r>
          </a:p>
          <a:p>
            <a:pPr lvl="1"/>
            <a:r>
              <a:rPr lang="en-US" sz="3200" dirty="0" smtClean="0"/>
              <a:t>Biology</a:t>
            </a:r>
            <a:endParaRPr lang="en-US" sz="3200" dirty="0"/>
          </a:p>
          <a:p>
            <a:pPr lvl="1"/>
            <a:r>
              <a:rPr lang="en-US" sz="3200" dirty="0" err="1"/>
              <a:t>Env</a:t>
            </a:r>
            <a:r>
              <a:rPr lang="en-US" sz="3200" dirty="0"/>
              <a:t>. </a:t>
            </a:r>
            <a:r>
              <a:rPr lang="en-US" sz="3200" dirty="0" err="1"/>
              <a:t>Sci</a:t>
            </a:r>
            <a:endParaRPr lang="en-US" sz="3200" dirty="0"/>
          </a:p>
          <a:p>
            <a:pPr lvl="1"/>
            <a:r>
              <a:rPr lang="en-US" sz="3200" dirty="0" smtClean="0"/>
              <a:t>Chemistry</a:t>
            </a:r>
          </a:p>
          <a:p>
            <a:pPr marL="0" indent="0">
              <a:buNone/>
            </a:pPr>
            <a:r>
              <a:rPr lang="en-US" sz="3800" dirty="0" smtClean="0"/>
              <a:t>Math</a:t>
            </a:r>
            <a:endParaRPr lang="en-US" sz="3800" dirty="0"/>
          </a:p>
          <a:p>
            <a:pPr lvl="1"/>
            <a:r>
              <a:rPr lang="en-US" sz="3200" dirty="0"/>
              <a:t>Calculus AB &amp; BC</a:t>
            </a:r>
          </a:p>
          <a:p>
            <a:pPr lvl="1"/>
            <a:r>
              <a:rPr lang="en-US" sz="3200" dirty="0"/>
              <a:t>Statistics</a:t>
            </a:r>
          </a:p>
          <a:p>
            <a:pPr marL="0" indent="0">
              <a:buNone/>
            </a:pPr>
            <a:r>
              <a:rPr lang="en-US" sz="3800" dirty="0" smtClean="0"/>
              <a:t>English</a:t>
            </a:r>
          </a:p>
          <a:p>
            <a:pPr lvl="1"/>
            <a:r>
              <a:rPr lang="en-US" sz="3200" dirty="0" smtClean="0"/>
              <a:t>English </a:t>
            </a:r>
            <a:r>
              <a:rPr lang="en-US" sz="3200" dirty="0"/>
              <a:t>Lit</a:t>
            </a:r>
          </a:p>
          <a:p>
            <a:pPr lvl="1"/>
            <a:r>
              <a:rPr lang="en-US" sz="3200" dirty="0"/>
              <a:t>English Lang &amp; </a:t>
            </a:r>
            <a:r>
              <a:rPr lang="en-US" sz="3200" dirty="0" smtClean="0"/>
              <a:t>Comp</a:t>
            </a:r>
          </a:p>
          <a:p>
            <a:pPr marL="0" indent="0">
              <a:buNone/>
            </a:pPr>
            <a:r>
              <a:rPr lang="en-US" sz="3800" dirty="0"/>
              <a:t>Elective</a:t>
            </a:r>
          </a:p>
          <a:p>
            <a:pPr lvl="1"/>
            <a:r>
              <a:rPr lang="en-US" sz="3200" dirty="0"/>
              <a:t>Computer </a:t>
            </a:r>
            <a:r>
              <a:rPr lang="en-US" sz="3200" dirty="0" smtClean="0"/>
              <a:t>Science Prin.</a:t>
            </a:r>
            <a:endParaRPr lang="en-US" sz="3200" dirty="0"/>
          </a:p>
          <a:p>
            <a:pPr lvl="1"/>
            <a:r>
              <a:rPr lang="en-US" sz="3200" dirty="0"/>
              <a:t>Seminar (Capstone)</a:t>
            </a:r>
          </a:p>
          <a:p>
            <a:pPr lvl="1"/>
            <a:r>
              <a:rPr lang="en-US" sz="3200" dirty="0"/>
              <a:t>Research (Capstone)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63440" y="1897039"/>
            <a:ext cx="3200400" cy="433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Social Studies</a:t>
            </a:r>
          </a:p>
          <a:p>
            <a:pPr lvl="1"/>
            <a:r>
              <a:rPr lang="en-US" sz="1800" dirty="0" smtClean="0"/>
              <a:t>Human </a:t>
            </a:r>
            <a:r>
              <a:rPr lang="en-US" sz="1800" dirty="0"/>
              <a:t>Geography</a:t>
            </a:r>
          </a:p>
          <a:p>
            <a:pPr lvl="1"/>
            <a:r>
              <a:rPr lang="en-US" sz="1800" dirty="0"/>
              <a:t>Psychology</a:t>
            </a:r>
          </a:p>
          <a:p>
            <a:pPr lvl="1"/>
            <a:r>
              <a:rPr lang="en-US" sz="1800" dirty="0" smtClean="0"/>
              <a:t>European </a:t>
            </a:r>
            <a:r>
              <a:rPr lang="en-US" sz="1800" dirty="0"/>
              <a:t>History</a:t>
            </a:r>
          </a:p>
          <a:p>
            <a:pPr lvl="1"/>
            <a:r>
              <a:rPr lang="en-US" sz="1800" dirty="0"/>
              <a:t>World History</a:t>
            </a:r>
          </a:p>
          <a:p>
            <a:pPr lvl="1"/>
            <a:r>
              <a:rPr lang="en-US" sz="1800" dirty="0"/>
              <a:t>US History</a:t>
            </a:r>
          </a:p>
          <a:p>
            <a:pPr lvl="1"/>
            <a:r>
              <a:rPr lang="en-US" sz="1800" dirty="0"/>
              <a:t>Gov’t and Politics</a:t>
            </a:r>
          </a:p>
          <a:p>
            <a:pPr marL="0" indent="0">
              <a:buNone/>
            </a:pPr>
            <a:r>
              <a:rPr lang="en-US" sz="2000" dirty="0" smtClean="0"/>
              <a:t>Fine Arts</a:t>
            </a:r>
          </a:p>
          <a:p>
            <a:pPr lvl="1"/>
            <a:r>
              <a:rPr lang="en-US" sz="1800" dirty="0" smtClean="0"/>
              <a:t>Art/Draw</a:t>
            </a:r>
            <a:endParaRPr lang="en-US" sz="1800" dirty="0"/>
          </a:p>
          <a:p>
            <a:pPr lvl="1"/>
            <a:r>
              <a:rPr lang="en-US" sz="1800" dirty="0"/>
              <a:t>Music </a:t>
            </a:r>
            <a:r>
              <a:rPr lang="en-US" sz="1800" dirty="0" smtClean="0"/>
              <a:t>Theory</a:t>
            </a:r>
          </a:p>
          <a:p>
            <a:pPr lvl="1"/>
            <a:r>
              <a:rPr lang="en-US" sz="1800" dirty="0"/>
              <a:t>Studio </a:t>
            </a:r>
            <a:r>
              <a:rPr lang="en-US" sz="1800" dirty="0" smtClean="0"/>
              <a:t>Art/2-D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Dual Enrollment offered at PHUHS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Composition 1</a:t>
            </a:r>
          </a:p>
          <a:p>
            <a:r>
              <a:rPr lang="en-US"/>
              <a:t>Composition 2</a:t>
            </a:r>
          </a:p>
          <a:p>
            <a:r>
              <a:rPr lang="en-US"/>
              <a:t>The College Experience</a:t>
            </a:r>
          </a:p>
          <a:p>
            <a:r>
              <a:rPr lang="en-US"/>
              <a:t>College Algebra</a:t>
            </a:r>
          </a:p>
          <a:p>
            <a:r>
              <a:rPr lang="en-US"/>
              <a:t>Intermediate Algebra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 Capstone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435821" y="3846195"/>
            <a:ext cx="2572755" cy="11120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2056" name="Picture 8" descr="Image result for college boar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11" y="4466650"/>
            <a:ext cx="1346915" cy="13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P capston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020"/>
            <a:ext cx="9144000" cy="36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P capston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29" y="5163741"/>
            <a:ext cx="2102371" cy="6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6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507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2100"/>
              <a:t>AP Capstone was developed in response to feedback from higher education. The two AP Capstone courses, with their associated performance tasks, assessments, and application of research methodology, require students to:</a:t>
            </a:r>
            <a:br>
              <a:rPr lang="en-US" sz="2100"/>
            </a:br>
            <a:endParaRPr lang="en-US" sz="2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54314"/>
            <a:ext cx="7886700" cy="3263504"/>
          </a:xfrm>
        </p:spPr>
        <p:txBody>
          <a:bodyPr>
            <a:normAutofit/>
          </a:bodyPr>
          <a:lstStyle/>
          <a:p>
            <a:pPr lvl="1"/>
            <a:r>
              <a:rPr lang="en-US" i="1">
                <a:solidFill>
                  <a:srgbClr val="FF0000"/>
                </a:solidFill>
              </a:rPr>
              <a:t>Analyze topics through multiple lenses to construct meaning or gain understanding.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Plan and conduct a study or investigation.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Propose solutions to real-world problems.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Plan and produce communication in various forms.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Collaborate to solve a problem.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Integrate, synthesize, and make cross-curricular connections.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AP Capstone Diploma</a:t>
            </a:r>
          </a:p>
        </p:txBody>
      </p:sp>
      <p:pic>
        <p:nvPicPr>
          <p:cNvPr id="1026" name="Picture 2" descr="The graphic consists of a vertical column with multiple rows of text. The column is broken into three main sections. The top section has the heading AP Seminar open parenthesis Year 1 close parenthesis. Under this heading are three rows of text, as follows: Team Project and Presentation; Individual Research-Based Essay and Presentation; and End of Course Exam. The middle section has the heading AP Research open parenthesis year 2 close parenthesis. Under this heading are two rows of text as follows: Academic Paper and Presentation and Oral Defense. The bottom section consists of the heading 4 AP Courses and Exams. Underneath the heading is the following text: open parenthesis Taken at any point throughout high school close parenthesis. Along the left side of the vertical column is a bracket labeled AP Capstone Diploma. The bracket includes all three sections of the vertical column. Along the right side of the column is a bracket labeled AP Seminar and Research Certificate. This bracket includes only the AP Seminar and AP Research sections of the colum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1462"/>
            <a:ext cx="7620000" cy="40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college boar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43523"/>
            <a:ext cx="1524000" cy="14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P capston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1756191" cy="5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31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755</Words>
  <Application>Microsoft Office PowerPoint</Application>
  <PresentationFormat>On-screen Show (4:3)</PresentationFormat>
  <Paragraphs>141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College Course Opportunities for High School Students</vt:lpstr>
      <vt:lpstr>PowerPoint Presentation</vt:lpstr>
      <vt:lpstr>AP Potential letter</vt:lpstr>
      <vt:lpstr>Comparing Apples to Oranges</vt:lpstr>
      <vt:lpstr>AP Courses offered at PHUHS</vt:lpstr>
      <vt:lpstr>Dual Enrollment offered at PHUHS</vt:lpstr>
      <vt:lpstr>AP Capstone</vt:lpstr>
      <vt:lpstr>AP Capstone was developed in response to feedback from higher education. The two AP Capstone courses, with their associated performance tasks, assessments, and application of research methodology, require students to: </vt:lpstr>
      <vt:lpstr>AP Capstone Diploma</vt:lpstr>
      <vt:lpstr>AP Seminar</vt:lpstr>
      <vt:lpstr>AP Seminar Assessment</vt:lpstr>
      <vt:lpstr>AP Research</vt:lpstr>
      <vt:lpstr>AP Research Assessment</vt:lpstr>
      <vt:lpstr>Support for Advanced Courses</vt:lpstr>
      <vt:lpstr>SAT School day</vt:lpstr>
      <vt:lpstr>Scholarship opportunities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Course Opportunities for High School Students</dc:title>
  <dc:creator>Graziano Hannah</dc:creator>
  <cp:lastModifiedBy>Graziano Hannah</cp:lastModifiedBy>
  <cp:revision>6</cp:revision>
  <dcterms:modified xsi:type="dcterms:W3CDTF">2018-02-09T14:12:02Z</dcterms:modified>
</cp:coreProperties>
</file>